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986" r:id="rId3"/>
    <p:sldId id="991" r:id="rId4"/>
    <p:sldId id="1003" r:id="rId5"/>
    <p:sldId id="1005" r:id="rId6"/>
    <p:sldId id="1004" r:id="rId7"/>
    <p:sldId id="992" r:id="rId8"/>
    <p:sldId id="993" r:id="rId9"/>
    <p:sldId id="994" r:id="rId10"/>
    <p:sldId id="1006" r:id="rId11"/>
    <p:sldId id="1007" r:id="rId12"/>
    <p:sldId id="996" r:id="rId13"/>
    <p:sldId id="997" r:id="rId14"/>
    <p:sldId id="998" r:id="rId15"/>
    <p:sldId id="999" r:id="rId16"/>
    <p:sldId id="989" r:id="rId17"/>
    <p:sldId id="1000" r:id="rId18"/>
    <p:sldId id="1001" r:id="rId19"/>
    <p:sldId id="1002"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504262"/>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Project 1</a:t>
            </a:r>
            <a:r>
              <a:rPr lang="zh-CN" altLang="en-US" sz="5200" dirty="0">
                <a:solidFill>
                  <a:srgbClr val="70AD47">
                    <a:lumMod val="75000"/>
                  </a:srgbClr>
                </a:solidFill>
                <a:ea typeface="楷体" panose="02010609060101010101" pitchFamily="49" charset="-122"/>
                <a:cs typeface="Times New Roman" panose="02020603050405020304" pitchFamily="18" charset="0"/>
              </a:rPr>
              <a:t>　</a:t>
            </a:r>
            <a:r>
              <a:rPr lang="en-US" altLang="zh-CN" sz="5200" dirty="0">
                <a:solidFill>
                  <a:srgbClr val="70AD47">
                    <a:lumMod val="75000"/>
                  </a:srgbClr>
                </a:solidFill>
                <a:ea typeface="楷体" panose="02010609060101010101" pitchFamily="49" charset="-122"/>
                <a:cs typeface="Times New Roman" panose="02020603050405020304" pitchFamily="18" charset="0"/>
              </a:rPr>
              <a:t>An animal school</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630238" algn="l"/>
                <a:tab pos="1700213" algn="l"/>
                <a:tab pos="3149600" algn="l"/>
                <a:tab pos="5468938"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library and two computer rooms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on___________</a:t>
            </a:r>
          </a:p>
          <a:p>
            <a:pPr hangingPunct="0">
              <a:spcAft>
                <a:spcPts val="0"/>
              </a:spcAft>
              <a:tabLst>
                <a:tab pos="630238" algn="l"/>
                <a:tab pos="1700213" algn="l"/>
                <a:tab pos="3149600" algn="l"/>
                <a:tab pos="5468938"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5468938"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third	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third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is;third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4818" y="2621811"/>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这题考点为</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 be </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句型，要遵循就近原则，</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third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是序数词，使用序数词时前面要加上定冠词</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262968" y="3861048"/>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238" algn="l"/>
                <a:tab pos="1700213" algn="l"/>
                <a:tab pos="314960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little sister has two pets.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 fish,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 dog.</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1700213"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One;the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               B.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One;other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A;one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262558" y="5067932"/>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other </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是固定搭配，用于两者之间，意思是</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另一个</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910630"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826318" y="3970560"/>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0183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238" algn="l"/>
                <a:tab pos="1700213" algn="l"/>
                <a:tab pos="314960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hungry. Do you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 cakes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in the kitchen.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444" y="3271624"/>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在本句中，</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是助动词，助动词后使用动词原形，故用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 cakes,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是名词复数，</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74012" y="8367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65074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630238" algn="l"/>
                <a:tab pos="1700213"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 and Mary are good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5383213"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sing		B. dances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football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2070" y="2078100"/>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good at”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是固定短语，意思是</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擅长</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，后面接名词、代词或动词－</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形式。</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选项是动词原形；</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选项是动词第三人称单数形式；</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选项是名词，</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good at football”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表示擅长足球，故选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02004" y="8367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19153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虚线框2v.eps"/>
          <p:cNvPicPr/>
          <p:nvPr/>
        </p:nvPicPr>
        <p:blipFill>
          <a:blip r:embed="rId2"/>
          <a:stretch>
            <a:fillRect/>
          </a:stretch>
        </p:blipFill>
        <p:spPr>
          <a:xfrm>
            <a:off x="7329137" y="1250176"/>
            <a:ext cx="4679272" cy="4195048"/>
          </a:xfrm>
          <a:prstGeom prst="rect">
            <a:avLst/>
          </a:prstGeom>
        </p:spPr>
      </p:pic>
      <p:sp>
        <p:nvSpPr>
          <p:cNvPr id="2" name="内容占位符 1"/>
          <p:cNvSpPr>
            <a:spLocks noGrp="1"/>
          </p:cNvSpPr>
          <p:nvPr>
            <p:ph idx="1"/>
          </p:nvPr>
        </p:nvSpPr>
        <p:spPr>
          <a:xfrm>
            <a:off x="360854" y="746120"/>
            <a:ext cx="11485848" cy="656846"/>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从方框中选择合适的句子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8750" y="1331994"/>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 Sam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my new friend Alan.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 Mike.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Nice to meet you too.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in your schoolbag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playing basketball.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7329136" y="1250176"/>
            <a:ext cx="467927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 you have the same hobby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 like playing basketball too.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Nice to meet you, Alan.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Let’s play together.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There’s a basketball.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3502918" y="213285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2134766" y="4005064"/>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1145654" y="465313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36319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do. I’m good at it. How about you, Sam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I’m not good at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OK.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 on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2164185" y="148478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3718942" y="2178986"/>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pic>
        <p:nvPicPr>
          <p:cNvPr id="7" name="虚线框2v.eps"/>
          <p:cNvPicPr/>
          <p:nvPr/>
        </p:nvPicPr>
        <p:blipFill>
          <a:blip r:embed="rId2"/>
          <a:stretch>
            <a:fillRect/>
          </a:stretch>
        </p:blipFill>
        <p:spPr>
          <a:xfrm>
            <a:off x="7329137" y="1466200"/>
            <a:ext cx="4679272" cy="4195048"/>
          </a:xfrm>
          <a:prstGeom prst="rect">
            <a:avLst/>
          </a:prstGeom>
        </p:spPr>
      </p:pic>
      <p:sp>
        <p:nvSpPr>
          <p:cNvPr id="8" name="内容占位符 1"/>
          <p:cNvSpPr txBox="1">
            <a:spLocks/>
          </p:cNvSpPr>
          <p:nvPr/>
        </p:nvSpPr>
        <p:spPr bwMode="auto">
          <a:xfrm>
            <a:off x="7329136" y="1466200"/>
            <a:ext cx="467927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 you have the same hobby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 like playing basketball too.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Nice to meet you, Alan.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Let’s play together.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There’s a basketball.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873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72390" y="1695268"/>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根据首字母提示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 h</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parrot. It is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g</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has two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p>
          <a:p>
            <a:pPr algn="dist">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has 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tail. Every day John says to it, “Hello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 </a:t>
            </a:r>
          </a:p>
          <a:p>
            <a:pPr algn="l">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Soon the bird can say, “Hello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see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BS03.eps" descr="id:2147495998;FounderCES"/>
          <p:cNvPicPr/>
          <p:nvPr/>
        </p:nvPicPr>
        <p:blipFill>
          <a:blip r:embed="rId2"/>
          <a:stretch>
            <a:fillRect/>
          </a:stretch>
        </p:blipFill>
        <p:spPr>
          <a:xfrm>
            <a:off x="371746" y="980728"/>
            <a:ext cx="10012045" cy="708660"/>
          </a:xfrm>
          <a:prstGeom prst="rect">
            <a:avLst/>
          </a:prstGeom>
        </p:spPr>
      </p:pic>
      <p:sp>
        <p:nvSpPr>
          <p:cNvPr id="5" name="文本框 4"/>
          <p:cNvSpPr txBox="1"/>
          <p:nvPr/>
        </p:nvSpPr>
        <p:spPr>
          <a:xfrm>
            <a:off x="2071776" y="2465029"/>
            <a:ext cx="503664" cy="523220"/>
          </a:xfrm>
          <a:prstGeom prst="rect">
            <a:avLst/>
          </a:prstGeom>
          <a:noFill/>
        </p:spPr>
        <p:txBody>
          <a:bodyPr wrap="none" rtlCol="0">
            <a:spAutoFit/>
          </a:bodyPr>
          <a:lstStyle/>
          <a:p>
            <a:pPr algn="ctr"/>
            <a:r>
              <a:rPr lang="en-US" altLang="zh-CN" dirty="0"/>
              <a:t>as</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5059583" y="2465029"/>
            <a:ext cx="981359" cy="523220"/>
          </a:xfrm>
          <a:prstGeom prst="rect">
            <a:avLst/>
          </a:prstGeom>
          <a:noFill/>
        </p:spPr>
        <p:txBody>
          <a:bodyPr wrap="none" rtlCol="0">
            <a:spAutoFit/>
          </a:bodyPr>
          <a:lstStyle/>
          <a:p>
            <a:pPr algn="ctr"/>
            <a:r>
              <a:rPr lang="en-US" altLang="zh-CN" dirty="0" err="1"/>
              <a:t>ellow</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6851157" y="2465029"/>
            <a:ext cx="854658" cy="523220"/>
          </a:xfrm>
          <a:prstGeom prst="rect">
            <a:avLst/>
          </a:prstGeom>
          <a:noFill/>
        </p:spPr>
        <p:txBody>
          <a:bodyPr wrap="none" rtlCol="0">
            <a:spAutoFit/>
          </a:bodyPr>
          <a:lstStyle/>
          <a:p>
            <a:pPr algn="ctr"/>
            <a:r>
              <a:rPr lang="en-US" altLang="zh-CN" dirty="0" err="1"/>
              <a:t>reen</a:t>
            </a:r>
            <a:endParaRPr lang="zh-CN" altLang="en-US" sz="2800" b="1" kern="100" dirty="0">
              <a:solidFill>
                <a:srgbClr val="FF0000"/>
              </a:solidFill>
              <a:cs typeface="Times New Roman" panose="02020603050405020304" pitchFamily="18" charset="0"/>
            </a:endParaRPr>
          </a:p>
        </p:txBody>
      </p:sp>
      <p:sp>
        <p:nvSpPr>
          <p:cNvPr id="8" name="矩形 7"/>
          <p:cNvSpPr/>
          <p:nvPr/>
        </p:nvSpPr>
        <p:spPr>
          <a:xfrm>
            <a:off x="9681317" y="2398475"/>
            <a:ext cx="662361" cy="523220"/>
          </a:xfrm>
          <a:prstGeom prst="rect">
            <a:avLst/>
          </a:prstGeom>
        </p:spPr>
        <p:txBody>
          <a:bodyPr wrap="none">
            <a:spAutoFit/>
          </a:bodyPr>
          <a:lstStyle/>
          <a:p>
            <a:r>
              <a:rPr lang="en-US" altLang="zh-CN" dirty="0" err="1"/>
              <a:t>egs</a:t>
            </a:r>
            <a:endParaRPr lang="zh-CN" altLang="en-US" dirty="0"/>
          </a:p>
        </p:txBody>
      </p:sp>
      <p:sp>
        <p:nvSpPr>
          <p:cNvPr id="9" name="文本框 8"/>
          <p:cNvSpPr txBox="1"/>
          <p:nvPr/>
        </p:nvSpPr>
        <p:spPr>
          <a:xfrm>
            <a:off x="814588" y="3039181"/>
            <a:ext cx="803425" cy="523220"/>
          </a:xfrm>
          <a:prstGeom prst="rect">
            <a:avLst/>
          </a:prstGeom>
          <a:noFill/>
        </p:spPr>
        <p:txBody>
          <a:bodyPr wrap="none" rtlCol="0">
            <a:spAutoFit/>
          </a:bodyPr>
          <a:lstStyle/>
          <a:p>
            <a:pPr algn="ctr"/>
            <a:r>
              <a:rPr lang="en-US" altLang="zh-CN" dirty="0" err="1"/>
              <a:t>ings</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3352120" y="3039181"/>
            <a:ext cx="744114" cy="523220"/>
          </a:xfrm>
          <a:prstGeom prst="rect">
            <a:avLst/>
          </a:prstGeom>
          <a:noFill/>
        </p:spPr>
        <p:txBody>
          <a:bodyPr wrap="none" rtlCol="0">
            <a:spAutoFit/>
          </a:bodyPr>
          <a:lstStyle/>
          <a:p>
            <a:pPr algn="ctr"/>
            <a:r>
              <a:rPr lang="en-US" altLang="zh-CN" dirty="0" err="1"/>
              <a:t>ong</a:t>
            </a:r>
            <a:endParaRPr lang="zh-CN" altLang="en-US" sz="2800" b="1" kern="100" dirty="0">
              <a:solidFill>
                <a:srgbClr val="FF0000"/>
              </a:solidFill>
              <a:cs typeface="Times New Roman" panose="02020603050405020304" pitchFamily="18" charset="0"/>
            </a:endParaRPr>
          </a:p>
        </p:txBody>
      </p:sp>
      <p:sp>
        <p:nvSpPr>
          <p:cNvPr id="11" name="内容占位符 1"/>
          <p:cNvSpPr txBox="1">
            <a:spLocks/>
          </p:cNvSpPr>
          <p:nvPr/>
        </p:nvSpPr>
        <p:spPr bwMode="auto">
          <a:xfrm>
            <a:off x="360854" y="4212624"/>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day, John is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 A thief</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小偷</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comes into John’s room. He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steal</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偷</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something. A voice comes, “Hello</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see you</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thief puts the things on the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runs away.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文本框 11"/>
          <p:cNvSpPr txBox="1"/>
          <p:nvPr/>
        </p:nvSpPr>
        <p:spPr>
          <a:xfrm>
            <a:off x="3638308" y="4349346"/>
            <a:ext cx="304892"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13" name="文本框 12"/>
          <p:cNvSpPr txBox="1"/>
          <p:nvPr/>
        </p:nvSpPr>
        <p:spPr>
          <a:xfrm>
            <a:off x="622598" y="4985792"/>
            <a:ext cx="824265" cy="523220"/>
          </a:xfrm>
          <a:prstGeom prst="rect">
            <a:avLst/>
          </a:prstGeom>
          <a:noFill/>
        </p:spPr>
        <p:txBody>
          <a:bodyPr wrap="none" rtlCol="0">
            <a:spAutoFit/>
          </a:bodyPr>
          <a:lstStyle/>
          <a:p>
            <a:pPr algn="ctr"/>
            <a:r>
              <a:rPr lang="en-US" altLang="zh-CN" dirty="0"/>
              <a:t>ants</a:t>
            </a:r>
            <a:endParaRPr lang="zh-CN" altLang="en-US" sz="2800" b="1" kern="100" dirty="0">
              <a:solidFill>
                <a:srgbClr val="FF0000"/>
              </a:solidFill>
              <a:cs typeface="Times New Roman" panose="02020603050405020304" pitchFamily="18" charset="0"/>
            </a:endParaRPr>
          </a:p>
        </p:txBody>
      </p:sp>
      <p:sp>
        <p:nvSpPr>
          <p:cNvPr id="14" name="文本框 13"/>
          <p:cNvSpPr txBox="1"/>
          <p:nvPr/>
        </p:nvSpPr>
        <p:spPr>
          <a:xfrm>
            <a:off x="5078468" y="5599360"/>
            <a:ext cx="801823" cy="523220"/>
          </a:xfrm>
          <a:prstGeom prst="rect">
            <a:avLst/>
          </a:prstGeom>
          <a:noFill/>
        </p:spPr>
        <p:txBody>
          <a:bodyPr wrap="none" rtlCol="0">
            <a:spAutoFit/>
          </a:bodyPr>
          <a:lstStyle/>
          <a:p>
            <a:pPr algn="ctr"/>
            <a:r>
              <a:rPr lang="en-US" altLang="zh-CN" dirty="0" err="1"/>
              <a:t>loor</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27784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70850"/>
            <a:ext cx="11485848" cy="397031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an old man called Yu Gong in China. He has four children. They live in a big house. There are two mountains in front of their house. The mountains are very big. It is difficult for them to move around. So they decide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move the two mountains away. They dig into</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挖掘</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mountains and carry the dirt away every day.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p:nvPr/>
        </p:nvPicPr>
        <p:blipFill>
          <a:blip r:embed="rId2"/>
          <a:stretch>
            <a:fillRect/>
          </a:stretch>
        </p:blipFill>
        <p:spPr>
          <a:xfrm>
            <a:off x="1126654" y="1044350"/>
            <a:ext cx="3240360" cy="589156"/>
          </a:xfrm>
          <a:prstGeom prst="rect">
            <a:avLst/>
          </a:prstGeom>
        </p:spPr>
      </p:pic>
    </p:spTree>
    <p:extLst>
      <p:ext uri="{BB962C8B-B14F-4D97-AF65-F5344CB8AC3E}">
        <p14:creationId xmlns:p14="http://schemas.microsoft.com/office/powerpoint/2010/main" val="22185110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man comes and says, “It’s impossible for you to move them away. Please stop working now.” “I have four children. My children have their children. They can go on with the work. One day, we can move the mountains away,” says Yu Gong. Their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 moves supernatural beings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神仙</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help the family move the two mountains away.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794753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根据短文内容，判断下列句子正</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a classical</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经典的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story.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 Gong’s house is in front of the two mountains.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 thinks they can move the mountains away.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 Gong and his family move the two mountains away at last.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underlined word “hard” means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Chinese.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27882" y="1493410"/>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74012" y="211560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36508" y="277230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3420374"/>
            <a:ext cx="423514" cy="523220"/>
          </a:xfrm>
          <a:prstGeom prst="rect">
            <a:avLst/>
          </a:prstGeom>
          <a:noFill/>
        </p:spPr>
        <p:txBody>
          <a:bodyPr wrap="none" rtlCol="0">
            <a:spAutoFit/>
          </a:bodyPr>
          <a:lstStyle/>
          <a:p>
            <a:pPr algn="ctr"/>
            <a:r>
              <a:rPr lang="en-US" altLang="zh-CN"/>
              <a:t>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10630" y="4057908"/>
            <a:ext cx="423514" cy="523220"/>
          </a:xfrm>
          <a:prstGeom prst="rect">
            <a:avLst/>
          </a:prstGeom>
          <a:noFill/>
        </p:spPr>
        <p:txBody>
          <a:bodyPr wrap="none" rtlCol="0">
            <a:spAutoFit/>
          </a:bodyPr>
          <a:lstStyle/>
          <a:p>
            <a:pPr algn="ctr"/>
            <a:r>
              <a:rPr lang="en-US" altLang="zh-CN"/>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54205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根据短文内容，回答下列问题。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3400" algn="l"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learn from the story</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499998" y="1491903"/>
            <a:ext cx="3362960" cy="492125"/>
          </a:xfrm>
          <a:prstGeom prst="rect">
            <a:avLst/>
          </a:prstGeom>
        </p:spPr>
      </p:pic>
      <p:sp>
        <p:nvSpPr>
          <p:cNvPr id="4" name="矩形 3"/>
          <p:cNvSpPr/>
          <p:nvPr/>
        </p:nvSpPr>
        <p:spPr>
          <a:xfrm>
            <a:off x="482746" y="1934084"/>
            <a:ext cx="10995808"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We can learn that we should never give up when we meet difficulties</a:t>
            </a:r>
            <a:r>
              <a:rPr lang="en-US" altLang="zh-CN" dirty="0">
                <a:latin typeface="宋体" panose="02010600030101010101" pitchFamily="2" charset="-122"/>
                <a:cs typeface="Times New Roman" panose="02020603050405020304" pitchFamily="18" charset="0"/>
              </a:rPr>
              <a:t>.</a:t>
            </a:r>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答案不唯一</a:t>
            </a:r>
            <a:r>
              <a:rPr lang="zh-CN" altLang="zh-CN" dirty="0">
                <a:cs typeface="宋体" panose="02010600030101010101" pitchFamily="2" charset="-122"/>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43310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32656"/>
            <a:ext cx="11485848" cy="2862322"/>
          </a:xfrm>
        </p:spPr>
        <p:txBody>
          <a:bodyPr/>
          <a:lstStyle/>
          <a:p>
            <a:pPr hangingPunct="0">
              <a:spcAft>
                <a:spcPts val="0"/>
              </a:spcAft>
              <a:tabLst>
                <a:tab pos="630555" algn="l"/>
                <a:tab pos="3150870" algn="l"/>
                <a:tab pos="639127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根据所听对话和问题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likes taking photos.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She likes drawing pictures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1.eps" descr="id:2147495984;FounderCES"/>
          <p:cNvPicPr/>
          <p:nvPr/>
        </p:nvPicPr>
        <p:blipFill>
          <a:blip r:embed="rId2"/>
          <a:stretch>
            <a:fillRect/>
          </a:stretch>
        </p:blipFill>
        <p:spPr>
          <a:xfrm>
            <a:off x="478582" y="1143328"/>
            <a:ext cx="10859135" cy="621665"/>
          </a:xfrm>
          <a:prstGeom prst="rect">
            <a:avLst/>
          </a:prstGeom>
        </p:spPr>
      </p:pic>
      <p:sp>
        <p:nvSpPr>
          <p:cNvPr id="4" name="内容占位符 1"/>
          <p:cNvSpPr txBox="1">
            <a:spLocks/>
          </p:cNvSpPr>
          <p:nvPr/>
        </p:nvSpPr>
        <p:spPr bwMode="auto">
          <a:xfrm>
            <a:off x="640778" y="3174511"/>
            <a:ext cx="11197816"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Who’s the girl in this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photo</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She is Jenny</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She likes</a:t>
            </a:r>
            <a:r>
              <a:rPr lang="en-US" altLang="zh-CN" sz="105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drawing pictures</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does Jenny like doing</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927790" y="253735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he likes collecting stamps.</a:t>
            </a: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Yes, he likes making model ships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550590" y="1988840"/>
            <a:ext cx="11089232"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 you have any hobbies, Yang Ling</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I do</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like collecting stamps</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How about your brother</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His hobby is making model ships</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Does Yang Ling’s brother have any</a:t>
            </a:r>
            <a:r>
              <a:rPr lang="en-US" altLang="zh-CN" sz="105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hobbies</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22797" y="85396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48800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Making dresses for her doll.	B. Making dresses for her dog.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586022" y="1395376"/>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Ben, look at this dress</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a nice dress</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But it’s too small</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Whose dress is it</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It’s my doll’s dress</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like making dresses</a:t>
            </a:r>
            <a:r>
              <a:rPr lang="en-US" altLang="zh-CN" sz="105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05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Well</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Can you make a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T-shirt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for my dog</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Sure</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is the girl’s hobby</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19256" y="84533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645877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There are some fish.	B. There are some pictures of fish</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586022" y="1349394"/>
            <a:ext cx="11197816"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Alice, what’s in your hands</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Some pictures</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Oh, I see</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You like drawing</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Show me your pictures, please</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OK</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Look</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They are all about fish</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What’s in Alice’s hands</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39415" y="84533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115804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 likes playing football.	B. He likes drawing pictures.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570842" y="1404002"/>
            <a:ext cx="1106898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subjects are you good at, Mike</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M1</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am good at Art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like drawing</a:t>
            </a:r>
            <a:r>
              <a:rPr lang="en-US" altLang="zh-CN" sz="105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pictures</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about you, Liu Tao</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M2</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am good at PE</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like playing football</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does Mike like doing</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19164" y="84533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070624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238" algn="l"/>
                <a:tab pos="3149600" algn="l"/>
                <a:tab pos="4665663" algn="l"/>
                <a:tab pos="82550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选出每组单词画线部分发音与其他不同的一项。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4665663" algn="l"/>
                <a:tab pos="82550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B. jui</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4665663" algn="l"/>
                <a:tab pos="82550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n</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4665663" algn="l"/>
                <a:tab pos="82550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ere		B.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ose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4665663" algn="l"/>
                <a:tab pos="82550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		B.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oung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funn</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4665663" algn="l"/>
                <a:tab pos="82550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B. c</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mbrella</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10630" y="148478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29630" y="213285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0630" y="275505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21004" y="339449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56760" y="405119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988032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S02.eps" descr="id:2147495991;FounderCES"/>
          <p:cNvPicPr/>
          <p:nvPr/>
        </p:nvPicPr>
        <p:blipFill>
          <a:blip r:embed="rId2"/>
          <a:stretch>
            <a:fillRect/>
          </a:stretch>
        </p:blipFill>
        <p:spPr>
          <a:xfrm>
            <a:off x="478582" y="1052736"/>
            <a:ext cx="7535545" cy="708660"/>
          </a:xfrm>
          <a:prstGeom prst="rect">
            <a:avLst/>
          </a:prstGeom>
        </p:spPr>
      </p:pic>
      <p:sp>
        <p:nvSpPr>
          <p:cNvPr id="4" name="内容占位符 1"/>
          <p:cNvSpPr txBox="1">
            <a:spLocks/>
          </p:cNvSpPr>
          <p:nvPr/>
        </p:nvSpPr>
        <p:spPr bwMode="auto">
          <a:xfrm>
            <a:off x="369998" y="176404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用所给单词的适当形式填空。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library</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there in your city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teachers’ office is on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floor.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go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skate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Sunday morning.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twins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bedroom. They both like it very much.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show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around the school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2356877" y="2492896"/>
            <a:ext cx="1478290" cy="523220"/>
          </a:xfrm>
          <a:prstGeom prst="rect">
            <a:avLst/>
          </a:prstGeom>
          <a:noFill/>
        </p:spPr>
        <p:txBody>
          <a:bodyPr wrap="none" rtlCol="0">
            <a:spAutoFit/>
          </a:bodyPr>
          <a:lstStyle/>
          <a:p>
            <a:pPr algn="ctr"/>
            <a:r>
              <a:rPr lang="en-US" altLang="zh-CN" dirty="0"/>
              <a:t>libraries</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4471138" y="3158220"/>
            <a:ext cx="1391728" cy="523220"/>
          </a:xfrm>
          <a:prstGeom prst="rect">
            <a:avLst/>
          </a:prstGeom>
          <a:noFill/>
        </p:spPr>
        <p:txBody>
          <a:bodyPr wrap="none" rtlCol="0">
            <a:spAutoFit/>
          </a:bodyPr>
          <a:lstStyle/>
          <a:p>
            <a:pPr algn="ctr"/>
            <a:r>
              <a:rPr lang="en-US" altLang="zh-CN" dirty="0"/>
              <a:t>the first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2072592" y="3734284"/>
            <a:ext cx="1303562" cy="523220"/>
          </a:xfrm>
          <a:prstGeom prst="rect">
            <a:avLst/>
          </a:prstGeom>
          <a:noFill/>
        </p:spPr>
        <p:txBody>
          <a:bodyPr wrap="none" rtlCol="0">
            <a:spAutoFit/>
          </a:bodyPr>
          <a:lstStyle/>
          <a:p>
            <a:pPr algn="ctr"/>
            <a:r>
              <a:rPr lang="en-US" altLang="zh-CN" dirty="0"/>
              <a:t>skating</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2389993" y="4437112"/>
            <a:ext cx="1124026" cy="523220"/>
          </a:xfrm>
          <a:prstGeom prst="rect">
            <a:avLst/>
          </a:prstGeom>
          <a:noFill/>
        </p:spPr>
        <p:txBody>
          <a:bodyPr wrap="none" rtlCol="0">
            <a:spAutoFit/>
          </a:bodyPr>
          <a:lstStyle/>
          <a:p>
            <a:pPr algn="ctr"/>
            <a:r>
              <a:rPr lang="en-US" altLang="zh-CN" dirty="0"/>
              <a:t>twins’</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3070870" y="5076558"/>
            <a:ext cx="702436" cy="523220"/>
          </a:xfrm>
          <a:prstGeom prst="rect">
            <a:avLst/>
          </a:prstGeom>
          <a:noFill/>
        </p:spPr>
        <p:txBody>
          <a:bodyPr wrap="none" rtlCol="0">
            <a:spAutoFit/>
          </a:bodyPr>
          <a:lstStyle/>
          <a:p>
            <a:pPr algn="ctr"/>
            <a:r>
              <a:rPr lang="en-US" altLang="zh-CN" dirty="0"/>
              <a:t>her</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329157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630238" algn="l"/>
                <a:tab pos="1700213" algn="l"/>
                <a:tab pos="3149600" algn="l"/>
                <a:tab pos="5468938"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单项选择。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5468938"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many birds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tree.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5468938"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in;What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9998" y="2683042"/>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birds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是外来物，</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在树上</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使用固定搭配</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tree,nice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为形容词，感叹句使用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 nice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40049" y="148478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830843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1660</Words>
  <Application>Microsoft Office PowerPoint</Application>
  <PresentationFormat>自定义</PresentationFormat>
  <Paragraphs>143</Paragraphs>
  <Slides>19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19</vt:i4>
      </vt:variant>
    </vt:vector>
  </HeadingPairs>
  <TitlesOfParts>
    <vt:vector size="26"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340</cp:revision>
  <dcterms:created xsi:type="dcterms:W3CDTF">2020-11-06T05:24:00Z</dcterms:created>
  <dcterms:modified xsi:type="dcterms:W3CDTF">2025-06-30T06:18:07Z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